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5" r:id="rId4"/>
    <p:sldId id="257" r:id="rId5"/>
    <p:sldId id="258" r:id="rId6"/>
    <p:sldId id="259" r:id="rId7"/>
    <p:sldId id="260" r:id="rId8"/>
    <p:sldId id="261"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86" autoAdjust="0"/>
    <p:restoredTop sz="97887"/>
  </p:normalViewPr>
  <p:slideViewPr>
    <p:cSldViewPr snapToGrid="0">
      <p:cViewPr varScale="1">
        <p:scale>
          <a:sx n="80" d="100"/>
          <a:sy n="80" d="100"/>
        </p:scale>
        <p:origin x="120"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EC85F601-6BAB-48C6-97F3-3AF948AFFAD2}" type="datetimeFigureOut">
              <a:rPr lang="en-CA" smtClean="0"/>
              <a:t>9/30/15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1837900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C85F601-6BAB-48C6-97F3-3AF948AFFAD2}" type="datetimeFigureOut">
              <a:rPr lang="en-CA" smtClean="0"/>
              <a:t>9/30/15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1442021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C85F601-6BAB-48C6-97F3-3AF948AFFAD2}" type="datetimeFigureOut">
              <a:rPr lang="en-CA" smtClean="0"/>
              <a:t>9/30/15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3445093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C85F601-6BAB-48C6-97F3-3AF948AFFAD2}" type="datetimeFigureOut">
              <a:rPr lang="en-CA" smtClean="0"/>
              <a:t>9/30/15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3410441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5F601-6BAB-48C6-97F3-3AF948AFFAD2}" type="datetimeFigureOut">
              <a:rPr lang="en-CA" smtClean="0"/>
              <a:t>9/30/15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1354882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EC85F601-6BAB-48C6-97F3-3AF948AFFAD2}" type="datetimeFigureOut">
              <a:rPr lang="en-CA" smtClean="0"/>
              <a:t>9/30/15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1117270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C85F601-6BAB-48C6-97F3-3AF948AFFAD2}" type="datetimeFigureOut">
              <a:rPr lang="en-CA" smtClean="0"/>
              <a:t>9/30/15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269410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EC85F601-6BAB-48C6-97F3-3AF948AFFAD2}" type="datetimeFigureOut">
              <a:rPr lang="en-CA" smtClean="0"/>
              <a:t>9/30/15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2144430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5F601-6BAB-48C6-97F3-3AF948AFFAD2}" type="datetimeFigureOut">
              <a:rPr lang="en-CA" smtClean="0"/>
              <a:t>9/30/15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3448760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5F601-6BAB-48C6-97F3-3AF948AFFAD2}" type="datetimeFigureOut">
              <a:rPr lang="en-CA" smtClean="0"/>
              <a:t>9/30/15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2899932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5F601-6BAB-48C6-97F3-3AF948AFFAD2}" type="datetimeFigureOut">
              <a:rPr lang="en-CA" smtClean="0"/>
              <a:t>9/30/15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AF3BCD9-E80D-47A5-8F64-AFFADD338740}" type="slidenum">
              <a:rPr lang="en-CA" smtClean="0"/>
              <a:t>‹#›</a:t>
            </a:fld>
            <a:endParaRPr lang="en-CA"/>
          </a:p>
        </p:txBody>
      </p:sp>
    </p:spTree>
    <p:extLst>
      <p:ext uri="{BB962C8B-B14F-4D97-AF65-F5344CB8AC3E}">
        <p14:creationId xmlns:p14="http://schemas.microsoft.com/office/powerpoint/2010/main" val="3250776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5F601-6BAB-48C6-97F3-3AF948AFFAD2}" type="datetimeFigureOut">
              <a:rPr lang="en-CA" smtClean="0"/>
              <a:t>9/30/15</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3BCD9-E80D-47A5-8F64-AFFADD338740}" type="slidenum">
              <a:rPr lang="en-CA" smtClean="0"/>
              <a:t>‹#›</a:t>
            </a:fld>
            <a:endParaRPr lang="en-CA"/>
          </a:p>
        </p:txBody>
      </p:sp>
    </p:spTree>
    <p:extLst>
      <p:ext uri="{BB962C8B-B14F-4D97-AF65-F5344CB8AC3E}">
        <p14:creationId xmlns:p14="http://schemas.microsoft.com/office/powerpoint/2010/main" val="1530239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34434"/>
          </a:xfrm>
          <a:prstGeom prst="rect">
            <a:avLst/>
          </a:prstGeom>
        </p:spPr>
      </p:pic>
      <p:sp>
        <p:nvSpPr>
          <p:cNvPr id="2" name="Title 1"/>
          <p:cNvSpPr>
            <a:spLocks noGrp="1"/>
          </p:cNvSpPr>
          <p:nvPr>
            <p:ph type="ctrTitle"/>
          </p:nvPr>
        </p:nvSpPr>
        <p:spPr>
          <a:xfrm>
            <a:off x="1524000" y="850900"/>
            <a:ext cx="9144000" cy="1160463"/>
          </a:xfrm>
        </p:spPr>
        <p:txBody>
          <a:bodyPr/>
          <a:lstStyle/>
          <a:p>
            <a:r>
              <a:rPr lang="en-CA" dirty="0" smtClean="0"/>
              <a:t>Leaving for military service</a:t>
            </a:r>
            <a:endParaRPr lang="en-CA" dirty="0"/>
          </a:p>
        </p:txBody>
      </p:sp>
      <p:sp>
        <p:nvSpPr>
          <p:cNvPr id="3" name="Subtitle 2"/>
          <p:cNvSpPr>
            <a:spLocks noGrp="1"/>
          </p:cNvSpPr>
          <p:nvPr>
            <p:ph type="subTitle" idx="1"/>
          </p:nvPr>
        </p:nvSpPr>
        <p:spPr/>
        <p:txBody>
          <a:bodyPr/>
          <a:lstStyle/>
          <a:p>
            <a:r>
              <a:rPr lang="en-CA" dirty="0" smtClean="0"/>
              <a:t>By: Jacob and </a:t>
            </a:r>
            <a:r>
              <a:rPr lang="en-CA" dirty="0"/>
              <a:t>K</a:t>
            </a:r>
            <a:r>
              <a:rPr lang="en-CA" dirty="0" smtClean="0"/>
              <a:t>yle</a:t>
            </a:r>
            <a:endParaRPr lang="en-CA" dirty="0"/>
          </a:p>
        </p:txBody>
      </p:sp>
      <p:pic>
        <p:nvPicPr>
          <p:cNvPr id="5"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345972" y="2702269"/>
            <a:ext cx="812800" cy="812800"/>
          </a:xfrm>
          <a:prstGeom prst="rect">
            <a:avLst/>
          </a:prstGeom>
        </p:spPr>
      </p:pic>
    </p:spTree>
    <p:extLst>
      <p:ext uri="{BB962C8B-B14F-4D97-AF65-F5344CB8AC3E}">
        <p14:creationId xmlns:p14="http://schemas.microsoft.com/office/powerpoint/2010/main" val="28435693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643"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719"/>
            <a:ext cx="12280900" cy="6752567"/>
          </a:xfrm>
          <a:prstGeom prst="rect">
            <a:avLst/>
          </a:prstGeom>
        </p:spPr>
      </p:pic>
      <p:sp>
        <p:nvSpPr>
          <p:cNvPr id="2" name="Title 1"/>
          <p:cNvSpPr>
            <a:spLocks noGrp="1"/>
          </p:cNvSpPr>
          <p:nvPr>
            <p:ph type="title"/>
          </p:nvPr>
        </p:nvSpPr>
        <p:spPr/>
        <p:txBody>
          <a:bodyPr/>
          <a:lstStyle/>
          <a:p>
            <a:pPr algn="ctr"/>
            <a:r>
              <a:rPr lang="en-CA" dirty="0" smtClean="0">
                <a:solidFill>
                  <a:srgbClr val="FF0000"/>
                </a:solidFill>
              </a:rPr>
              <a:t>What types of support are available for families</a:t>
            </a:r>
            <a:endParaRPr lang="en-CA" dirty="0">
              <a:solidFill>
                <a:srgbClr val="FF0000"/>
              </a:solidFill>
            </a:endParaRPr>
          </a:p>
        </p:txBody>
      </p:sp>
      <p:sp>
        <p:nvSpPr>
          <p:cNvPr id="3" name="Content Placeholder 2"/>
          <p:cNvSpPr>
            <a:spLocks noGrp="1"/>
          </p:cNvSpPr>
          <p:nvPr>
            <p:ph idx="1"/>
          </p:nvPr>
        </p:nvSpPr>
        <p:spPr/>
        <p:txBody>
          <a:bodyPr/>
          <a:lstStyle/>
          <a:p>
            <a:r>
              <a:rPr lang="en-CA" dirty="0" smtClean="0">
                <a:solidFill>
                  <a:srgbClr val="FF0000"/>
                </a:solidFill>
              </a:rPr>
              <a:t>The transition from military to civilian life affects the entire family, which is why our services and benefits were designed with the entire family in mind, after all it is not just the veteran who is impacted by the injury.</a:t>
            </a:r>
            <a:endParaRPr lang="en-CA" dirty="0">
              <a:solidFill>
                <a:srgbClr val="FF0000"/>
              </a:solidFill>
            </a:endParaRPr>
          </a:p>
        </p:txBody>
      </p:sp>
    </p:spTree>
    <p:extLst>
      <p:ext uri="{BB962C8B-B14F-4D97-AF65-F5344CB8AC3E}">
        <p14:creationId xmlns:p14="http://schemas.microsoft.com/office/powerpoint/2010/main" val="2540747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661900" cy="6827495"/>
          </a:xfrm>
          <a:prstGeom prst="rect">
            <a:avLst/>
          </a:prstGeom>
        </p:spPr>
      </p:pic>
      <p:sp>
        <p:nvSpPr>
          <p:cNvPr id="2" name="Title 1"/>
          <p:cNvSpPr>
            <a:spLocks noGrp="1"/>
          </p:cNvSpPr>
          <p:nvPr>
            <p:ph type="title"/>
          </p:nvPr>
        </p:nvSpPr>
        <p:spPr/>
        <p:txBody>
          <a:bodyPr/>
          <a:lstStyle/>
          <a:p>
            <a:pPr algn="ctr"/>
            <a:r>
              <a:rPr lang="en-CA" dirty="0" smtClean="0"/>
              <a:t>What is a reservist?</a:t>
            </a:r>
            <a:endParaRPr lang="en-CA" dirty="0"/>
          </a:p>
        </p:txBody>
      </p:sp>
      <p:sp>
        <p:nvSpPr>
          <p:cNvPr id="3" name="Content Placeholder 2"/>
          <p:cNvSpPr>
            <a:spLocks noGrp="1"/>
          </p:cNvSpPr>
          <p:nvPr>
            <p:ph idx="1"/>
          </p:nvPr>
        </p:nvSpPr>
        <p:spPr/>
        <p:txBody>
          <a:bodyPr/>
          <a:lstStyle/>
          <a:p>
            <a:r>
              <a:rPr lang="en-CA" dirty="0" smtClean="0"/>
              <a:t>A reservist is a member of the reserve force of the Canadian forces.</a:t>
            </a:r>
            <a:endParaRPr lang="en-CA" dirty="0"/>
          </a:p>
        </p:txBody>
      </p:sp>
    </p:spTree>
    <p:extLst>
      <p:ext uri="{BB962C8B-B14F-4D97-AF65-F5344CB8AC3E}">
        <p14:creationId xmlns:p14="http://schemas.microsoft.com/office/powerpoint/2010/main" val="2772008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45990"/>
          </a:xfrm>
          <a:prstGeom prst="rect">
            <a:avLst/>
          </a:prstGeom>
        </p:spPr>
      </p:pic>
      <p:sp>
        <p:nvSpPr>
          <p:cNvPr id="2" name="Title 1"/>
          <p:cNvSpPr>
            <a:spLocks noGrp="1"/>
          </p:cNvSpPr>
          <p:nvPr>
            <p:ph type="title"/>
          </p:nvPr>
        </p:nvSpPr>
        <p:spPr/>
        <p:txBody>
          <a:bodyPr/>
          <a:lstStyle/>
          <a:p>
            <a:pPr algn="ctr"/>
            <a:r>
              <a:rPr lang="en-CA" dirty="0" smtClean="0"/>
              <a:t>What is reservist leave?</a:t>
            </a:r>
            <a:endParaRPr lang="en-CA" dirty="0"/>
          </a:p>
        </p:txBody>
      </p:sp>
      <p:sp>
        <p:nvSpPr>
          <p:cNvPr id="3" name="Content Placeholder 2"/>
          <p:cNvSpPr>
            <a:spLocks noGrp="1"/>
          </p:cNvSpPr>
          <p:nvPr>
            <p:ph idx="1"/>
          </p:nvPr>
        </p:nvSpPr>
        <p:spPr/>
        <p:txBody>
          <a:bodyPr/>
          <a:lstStyle/>
          <a:p>
            <a:r>
              <a:rPr lang="en-CA" dirty="0" smtClean="0"/>
              <a:t>Reservist leave is unpaid, job protected leave for employees who are Canadian forces military reservists and who are deployed to an international operation overseas or certain operations within Canada </a:t>
            </a:r>
            <a:endParaRPr lang="en-CA" dirty="0"/>
          </a:p>
        </p:txBody>
      </p:sp>
    </p:spTree>
    <p:extLst>
      <p:ext uri="{BB962C8B-B14F-4D97-AF65-F5344CB8AC3E}">
        <p14:creationId xmlns:p14="http://schemas.microsoft.com/office/powerpoint/2010/main" val="3304046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6" y="0"/>
            <a:ext cx="12057347" cy="6311900"/>
          </a:xfrm>
          <a:prstGeom prst="rect">
            <a:avLst/>
          </a:prstGeom>
        </p:spPr>
      </p:pic>
      <p:sp>
        <p:nvSpPr>
          <p:cNvPr id="2" name="Title 1"/>
          <p:cNvSpPr>
            <a:spLocks noGrp="1"/>
          </p:cNvSpPr>
          <p:nvPr>
            <p:ph type="title"/>
          </p:nvPr>
        </p:nvSpPr>
        <p:spPr/>
        <p:txBody>
          <a:bodyPr/>
          <a:lstStyle/>
          <a:p>
            <a:pPr algn="ctr"/>
            <a:r>
              <a:rPr lang="en-CA" dirty="0" smtClean="0"/>
              <a:t>Job protection</a:t>
            </a:r>
            <a:endParaRPr lang="en-CA" dirty="0"/>
          </a:p>
        </p:txBody>
      </p:sp>
      <p:sp>
        <p:nvSpPr>
          <p:cNvPr id="3" name="Content Placeholder 2"/>
          <p:cNvSpPr>
            <a:spLocks noGrp="1"/>
          </p:cNvSpPr>
          <p:nvPr>
            <p:ph idx="1"/>
          </p:nvPr>
        </p:nvSpPr>
        <p:spPr/>
        <p:txBody>
          <a:bodyPr/>
          <a:lstStyle/>
          <a:p>
            <a:r>
              <a:rPr lang="en-CA" dirty="0" smtClean="0">
                <a:solidFill>
                  <a:srgbClr val="FF0000"/>
                </a:solidFill>
              </a:rPr>
              <a:t>Since June 2012, the federal government, all ten provincial governments, and all three territories have passed job protection legislation for people leaving work to join or help out the military </a:t>
            </a:r>
            <a:endParaRPr lang="en-CA" dirty="0">
              <a:solidFill>
                <a:srgbClr val="FF0000"/>
              </a:solidFill>
            </a:endParaRPr>
          </a:p>
        </p:txBody>
      </p:sp>
    </p:spTree>
    <p:extLst>
      <p:ext uri="{BB962C8B-B14F-4D97-AF65-F5344CB8AC3E}">
        <p14:creationId xmlns:p14="http://schemas.microsoft.com/office/powerpoint/2010/main" val="419188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4924"/>
            <a:ext cx="12192000" cy="6823076"/>
          </a:xfrm>
          <a:prstGeom prst="rect">
            <a:avLst/>
          </a:prstGeom>
        </p:spPr>
      </p:pic>
      <p:sp>
        <p:nvSpPr>
          <p:cNvPr id="2" name="Title 1"/>
          <p:cNvSpPr>
            <a:spLocks noGrp="1"/>
          </p:cNvSpPr>
          <p:nvPr>
            <p:ph type="title"/>
          </p:nvPr>
        </p:nvSpPr>
        <p:spPr/>
        <p:txBody>
          <a:bodyPr/>
          <a:lstStyle/>
          <a:p>
            <a:pPr algn="ctr"/>
            <a:r>
              <a:rPr lang="en-CA" dirty="0" smtClean="0"/>
              <a:t>What happens when I leave for military service?</a:t>
            </a:r>
            <a:endParaRPr lang="en-CA" dirty="0"/>
          </a:p>
        </p:txBody>
      </p:sp>
      <p:sp>
        <p:nvSpPr>
          <p:cNvPr id="3" name="Content Placeholder 2"/>
          <p:cNvSpPr>
            <a:spLocks noGrp="1"/>
          </p:cNvSpPr>
          <p:nvPr>
            <p:ph idx="1"/>
          </p:nvPr>
        </p:nvSpPr>
        <p:spPr/>
        <p:txBody>
          <a:bodyPr/>
          <a:lstStyle/>
          <a:p>
            <a:r>
              <a:rPr lang="en-CA" dirty="0" smtClean="0"/>
              <a:t>To minimize the disadvantages of leaving for military service, there is a federal law that provides for;</a:t>
            </a:r>
          </a:p>
          <a:p>
            <a:r>
              <a:rPr lang="en-CA" dirty="0" smtClean="0"/>
              <a:t>Reemployment rights, as well as health insurance protection.</a:t>
            </a:r>
          </a:p>
        </p:txBody>
      </p:sp>
    </p:spTree>
    <p:extLst>
      <p:ext uri="{BB962C8B-B14F-4D97-AF65-F5344CB8AC3E}">
        <p14:creationId xmlns:p14="http://schemas.microsoft.com/office/powerpoint/2010/main" val="1474513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04369"/>
          </a:xfrm>
          <a:prstGeom prst="rect">
            <a:avLst/>
          </a:prstGeom>
        </p:spPr>
      </p:pic>
      <p:sp>
        <p:nvSpPr>
          <p:cNvPr id="2" name="Title 1"/>
          <p:cNvSpPr>
            <a:spLocks noGrp="1"/>
          </p:cNvSpPr>
          <p:nvPr>
            <p:ph type="title"/>
          </p:nvPr>
        </p:nvSpPr>
        <p:spPr/>
        <p:txBody>
          <a:bodyPr/>
          <a:lstStyle/>
          <a:p>
            <a:pPr algn="ctr"/>
            <a:r>
              <a:rPr lang="en-CA" dirty="0" smtClean="0">
                <a:solidFill>
                  <a:srgbClr val="FF0000"/>
                </a:solidFill>
              </a:rPr>
              <a:t>Do I get paid to help in the military?</a:t>
            </a:r>
            <a:endParaRPr lang="en-CA" dirty="0">
              <a:solidFill>
                <a:srgbClr val="FF0000"/>
              </a:solidFill>
            </a:endParaRPr>
          </a:p>
        </p:txBody>
      </p:sp>
      <p:sp>
        <p:nvSpPr>
          <p:cNvPr id="3" name="Content Placeholder 2"/>
          <p:cNvSpPr>
            <a:spLocks noGrp="1"/>
          </p:cNvSpPr>
          <p:nvPr>
            <p:ph idx="1"/>
          </p:nvPr>
        </p:nvSpPr>
        <p:spPr/>
        <p:txBody>
          <a:bodyPr/>
          <a:lstStyle/>
          <a:p>
            <a:r>
              <a:rPr lang="en-CA" dirty="0" smtClean="0"/>
              <a:t>All </a:t>
            </a:r>
            <a:r>
              <a:rPr lang="en-CA" dirty="0" smtClean="0">
                <a:solidFill>
                  <a:srgbClr val="FF0000"/>
                </a:solidFill>
              </a:rPr>
              <a:t>reservists leave is without pay, although employers may decide to provide top up pay to reservists who are leaving for military service</a:t>
            </a:r>
            <a:r>
              <a:rPr lang="en-CA" dirty="0" smtClean="0"/>
              <a:t>.</a:t>
            </a:r>
            <a:endParaRPr lang="en-CA" dirty="0"/>
          </a:p>
        </p:txBody>
      </p:sp>
    </p:spTree>
    <p:extLst>
      <p:ext uri="{BB962C8B-B14F-4D97-AF65-F5344CB8AC3E}">
        <p14:creationId xmlns:p14="http://schemas.microsoft.com/office/powerpoint/2010/main" val="2298711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40657"/>
          </a:xfrm>
          <a:prstGeom prst="rect">
            <a:avLst/>
          </a:prstGeom>
        </p:spPr>
      </p:pic>
      <p:sp>
        <p:nvSpPr>
          <p:cNvPr id="2" name="Title 1"/>
          <p:cNvSpPr>
            <a:spLocks noGrp="1"/>
          </p:cNvSpPr>
          <p:nvPr>
            <p:ph type="title"/>
          </p:nvPr>
        </p:nvSpPr>
        <p:spPr/>
        <p:txBody>
          <a:bodyPr/>
          <a:lstStyle/>
          <a:p>
            <a:pPr algn="ctr"/>
            <a:r>
              <a:rPr lang="en-CA" dirty="0" smtClean="0"/>
              <a:t>Do I have to give notice to take reservist leave?</a:t>
            </a:r>
            <a:endParaRPr lang="en-CA" dirty="0"/>
          </a:p>
        </p:txBody>
      </p:sp>
      <p:sp>
        <p:nvSpPr>
          <p:cNvPr id="3" name="Content Placeholder 2"/>
          <p:cNvSpPr>
            <a:spLocks noGrp="1"/>
          </p:cNvSpPr>
          <p:nvPr>
            <p:ph idx="1"/>
          </p:nvPr>
        </p:nvSpPr>
        <p:spPr/>
        <p:txBody>
          <a:bodyPr/>
          <a:lstStyle/>
          <a:p>
            <a:r>
              <a:rPr lang="en-CA" dirty="0" smtClean="0">
                <a:solidFill>
                  <a:srgbClr val="00B0F0"/>
                </a:solidFill>
              </a:rPr>
              <a:t>You must provide your employer with reasonable written notice before beginning the leave. If you must begin the leave before you are able to give the employer any notice, you will be required to tell your employer as soon as possible after beginning the leave. Employees are also required to provide reasonable written notice of the day on which they plan on returning from the leave.</a:t>
            </a:r>
            <a:endParaRPr lang="en-CA" dirty="0">
              <a:solidFill>
                <a:srgbClr val="00B0F0"/>
              </a:solidFill>
            </a:endParaRPr>
          </a:p>
        </p:txBody>
      </p:sp>
    </p:spTree>
    <p:extLst>
      <p:ext uri="{BB962C8B-B14F-4D97-AF65-F5344CB8AC3E}">
        <p14:creationId xmlns:p14="http://schemas.microsoft.com/office/powerpoint/2010/main" val="3965838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1189830"/>
            <a:ext cx="12192000" cy="4499769"/>
          </a:xfrm>
          <a:prstGeom prst="rect">
            <a:avLst/>
          </a:prstGeom>
        </p:spPr>
      </p:pic>
      <p:sp>
        <p:nvSpPr>
          <p:cNvPr id="2" name="Title 1"/>
          <p:cNvSpPr>
            <a:spLocks noGrp="1"/>
          </p:cNvSpPr>
          <p:nvPr>
            <p:ph type="title"/>
          </p:nvPr>
        </p:nvSpPr>
        <p:spPr/>
        <p:txBody>
          <a:bodyPr/>
          <a:lstStyle/>
          <a:p>
            <a:pPr algn="ctr"/>
            <a:r>
              <a:rPr lang="en-CA" dirty="0" smtClean="0"/>
              <a:t>When would I be entitled?</a:t>
            </a:r>
            <a:endParaRPr lang="en-CA" dirty="0"/>
          </a:p>
        </p:txBody>
      </p:sp>
      <p:sp>
        <p:nvSpPr>
          <p:cNvPr id="3" name="Content Placeholder 2"/>
          <p:cNvSpPr>
            <a:spLocks noGrp="1"/>
          </p:cNvSpPr>
          <p:nvPr>
            <p:ph idx="1"/>
          </p:nvPr>
        </p:nvSpPr>
        <p:spPr/>
        <p:txBody>
          <a:bodyPr/>
          <a:lstStyle/>
          <a:p>
            <a:r>
              <a:rPr lang="en-CA" dirty="0" smtClean="0">
                <a:solidFill>
                  <a:srgbClr val="FF0000"/>
                </a:solidFill>
              </a:rPr>
              <a:t>A military reservist is entitled to take reservist leave if they are deployed to either and international operation or certain operations in Canada. You are entitled to leave for the period necessary to engage in the operation.</a:t>
            </a:r>
            <a:endParaRPr lang="en-CA" dirty="0">
              <a:solidFill>
                <a:srgbClr val="FF0000"/>
              </a:solidFill>
            </a:endParaRPr>
          </a:p>
        </p:txBody>
      </p:sp>
    </p:spTree>
    <p:extLst>
      <p:ext uri="{BB962C8B-B14F-4D97-AF65-F5344CB8AC3E}">
        <p14:creationId xmlns:p14="http://schemas.microsoft.com/office/powerpoint/2010/main" val="2506288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644"/>
            <a:ext cx="12192000" cy="6928644"/>
          </a:xfrm>
          <a:prstGeom prst="rect">
            <a:avLst/>
          </a:prstGeom>
        </p:spPr>
      </p:pic>
      <p:sp>
        <p:nvSpPr>
          <p:cNvPr id="2" name="Title 1"/>
          <p:cNvSpPr>
            <a:spLocks noGrp="1"/>
          </p:cNvSpPr>
          <p:nvPr>
            <p:ph type="title"/>
          </p:nvPr>
        </p:nvSpPr>
        <p:spPr/>
        <p:txBody>
          <a:bodyPr/>
          <a:lstStyle/>
          <a:p>
            <a:pPr algn="ctr"/>
            <a:r>
              <a:rPr lang="en-CA" dirty="0" smtClean="0"/>
              <a:t>What are my rights during reservist leave?</a:t>
            </a:r>
            <a:endParaRPr lang="en-CA" dirty="0"/>
          </a:p>
        </p:txBody>
      </p:sp>
      <p:sp>
        <p:nvSpPr>
          <p:cNvPr id="3" name="Content Placeholder 2"/>
          <p:cNvSpPr>
            <a:spLocks noGrp="1"/>
          </p:cNvSpPr>
          <p:nvPr>
            <p:ph idx="1"/>
          </p:nvPr>
        </p:nvSpPr>
        <p:spPr/>
        <p:txBody>
          <a:bodyPr/>
          <a:lstStyle/>
          <a:p>
            <a:r>
              <a:rPr lang="en-CA" dirty="0" smtClean="0"/>
              <a:t>Although reservist leave days are unpaid, employees are entitled to continue to earn seniority, continue to earn credit for length of service and length of employment, be reinstated to the same position if it still exists or to a comparable position if it does not.</a:t>
            </a:r>
            <a:endParaRPr lang="en-CA" dirty="0"/>
          </a:p>
        </p:txBody>
      </p:sp>
    </p:spTree>
    <p:extLst>
      <p:ext uri="{BB962C8B-B14F-4D97-AF65-F5344CB8AC3E}">
        <p14:creationId xmlns:p14="http://schemas.microsoft.com/office/powerpoint/2010/main" val="41908135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TotalTime>
  <Words>405</Words>
  <Application>Microsoft Office PowerPoint</Application>
  <PresentationFormat>Widescreen</PresentationFormat>
  <Paragraphs>21</Paragraphs>
  <Slides>10</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Leaving for military service</vt:lpstr>
      <vt:lpstr>What is a reservist?</vt:lpstr>
      <vt:lpstr>What is reservist leave?</vt:lpstr>
      <vt:lpstr>Job protection</vt:lpstr>
      <vt:lpstr>What happens when I leave for military service?</vt:lpstr>
      <vt:lpstr>Do I get paid to help in the military?</vt:lpstr>
      <vt:lpstr>Do I have to give notice to take reservist leave?</vt:lpstr>
      <vt:lpstr>When would I be entitled?</vt:lpstr>
      <vt:lpstr>What are my rights during reservist leave?</vt:lpstr>
      <vt:lpstr>What types of support are available for families</vt:lpstr>
    </vt:vector>
  </TitlesOfParts>
  <Company>Prairie South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Leaving for military service</dc:title>
  <dc:creator>Biro, Kyle</dc:creator>
  <cp:lastModifiedBy>Biro, Kyle</cp:lastModifiedBy>
  <cp:revision>12</cp:revision>
  <dcterms:created xsi:type="dcterms:W3CDTF">2015-09-24T16:53:55Z</dcterms:created>
  <dcterms:modified xsi:type="dcterms:W3CDTF">2015-09-30T16:15:46Z</dcterms:modified>
</cp:coreProperties>
</file>